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0" r:id="rId3"/>
    <p:sldId id="269" r:id="rId4"/>
    <p:sldId id="261" r:id="rId5"/>
    <p:sldId id="262" r:id="rId6"/>
    <p:sldId id="258" r:id="rId7"/>
    <p:sldId id="259" r:id="rId8"/>
    <p:sldId id="257" r:id="rId9"/>
    <p:sldId id="263" r:id="rId10"/>
    <p:sldId id="270" r:id="rId11"/>
    <p:sldId id="271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6217118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1520" y="332656"/>
            <a:ext cx="8640960" cy="6288559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15" name="Рисунок 14" descr="Безымянный.pn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28384" y="5949280"/>
            <a:ext cx="720080" cy="720080"/>
          </a:xfrm>
          <a:prstGeom prst="rect">
            <a:avLst/>
          </a:prstGeom>
        </p:spPr>
      </p:pic>
      <p:pic>
        <p:nvPicPr>
          <p:cNvPr id="16" name="Рисунок 15" descr="Безымянный1.png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7020272" y="5949280"/>
            <a:ext cx="930464" cy="764704"/>
          </a:xfrm>
          <a:prstGeom prst="rect">
            <a:avLst/>
          </a:prstGeom>
        </p:spPr>
      </p:pic>
      <p:pic>
        <p:nvPicPr>
          <p:cNvPr id="14" name="Рисунок 13" descr="Безымянный3.png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6372200" y="5877272"/>
            <a:ext cx="504056" cy="810720"/>
          </a:xfrm>
          <a:prstGeom prst="rect">
            <a:avLst/>
          </a:prstGeom>
        </p:spPr>
      </p:pic>
      <p:pic>
        <p:nvPicPr>
          <p:cNvPr id="12" name="Рисунок 11" descr="0cb2c0928637 - копия - копия (3)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067944" y="5492378"/>
            <a:ext cx="826080" cy="1365622"/>
          </a:xfrm>
          <a:prstGeom prst="rect">
            <a:avLst/>
          </a:prstGeom>
        </p:spPr>
      </p:pic>
      <p:pic>
        <p:nvPicPr>
          <p:cNvPr id="11" name="Рисунок 10" descr="Безымянный3.png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67744" y="5877272"/>
            <a:ext cx="504056" cy="810720"/>
          </a:xfrm>
          <a:prstGeom prst="rect">
            <a:avLst/>
          </a:prstGeom>
        </p:spPr>
      </p:pic>
      <p:pic>
        <p:nvPicPr>
          <p:cNvPr id="9" name="Рисунок 8" descr="Безымянный1.png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87624" y="5949280"/>
            <a:ext cx="930464" cy="764704"/>
          </a:xfrm>
          <a:prstGeom prst="rect">
            <a:avLst/>
          </a:prstGeom>
        </p:spPr>
      </p:pic>
      <p:pic>
        <p:nvPicPr>
          <p:cNvPr id="8" name="Рисунок 7" descr="Безымянный.pn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5949280"/>
            <a:ext cx="720080" cy="72008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Алгебра</a:t>
            </a:r>
            <a:br>
              <a:rPr lang="uk-UA" dirty="0" smtClean="0"/>
            </a:br>
            <a:r>
              <a:rPr lang="uk-UA" dirty="0" smtClean="0"/>
              <a:t>7 клас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928662" y="785793"/>
          <a:ext cx="7682466" cy="2071703"/>
        </p:xfrm>
        <a:graphic>
          <a:graphicData uri="http://schemas.openxmlformats.org/presentationml/2006/ole">
            <p:oleObj spid="_x0000_s16386" name="Формула" r:id="rId3" imgW="1574640" imgH="431640" progId="Equation.3">
              <p:embed/>
            </p:oleObj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071538" y="714356"/>
          <a:ext cx="989142" cy="857256"/>
        </p:xfrm>
        <a:graphic>
          <a:graphicData uri="http://schemas.openxmlformats.org/presentationml/2006/ole">
            <p:oleObj spid="_x0000_s16387" name="Формула" r:id="rId4" imgW="203040" imgH="177480" progId="Equation.3">
              <p:embed/>
            </p:oleObj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786314" y="714356"/>
          <a:ext cx="928694" cy="866781"/>
        </p:xfrm>
        <a:graphic>
          <a:graphicData uri="http://schemas.openxmlformats.org/presentationml/2006/ole">
            <p:oleObj spid="_x0000_s16388" name="Формула" r:id="rId5" imgW="190440" imgH="177480" progId="Equation.3">
              <p:embed/>
            </p:oleObj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642910" y="3143248"/>
          <a:ext cx="7715304" cy="2355818"/>
        </p:xfrm>
        <a:graphic>
          <a:graphicData uri="http://schemas.openxmlformats.org/presentationml/2006/ole">
            <p:oleObj spid="_x0000_s16390" name="Формула" r:id="rId6" imgW="1498320" imgH="457200" progId="Equation.3">
              <p:embed/>
            </p:oleObj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4786314" y="3143248"/>
          <a:ext cx="1643074" cy="1010911"/>
        </p:xfrm>
        <a:graphic>
          <a:graphicData uri="http://schemas.openxmlformats.org/presentationml/2006/ole">
            <p:oleObj spid="_x0000_s16391" name="Формула" r:id="rId7" imgW="330120" imgH="203040" progId="Equation.3">
              <p:embed/>
            </p:oleObj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5286380" y="4429132"/>
          <a:ext cx="1071570" cy="938731"/>
        </p:xfrm>
        <a:graphic>
          <a:graphicData uri="http://schemas.openxmlformats.org/presentationml/2006/ole">
            <p:oleObj spid="_x0000_s16392" name="Формула" r:id="rId8" imgW="203040" imgH="177480" progId="Equation.3">
              <p:embed/>
            </p:oleObj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3143240" y="4500570"/>
          <a:ext cx="642942" cy="770399"/>
        </p:xfrm>
        <a:graphic>
          <a:graphicData uri="http://schemas.openxmlformats.org/presentationml/2006/ole">
            <p:oleObj spid="_x0000_s16393" name="Формула" r:id="rId9" imgW="8856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500034" y="928670"/>
          <a:ext cx="8143932" cy="3714776"/>
        </p:xfrm>
        <a:graphic>
          <a:graphicData uri="http://schemas.openxmlformats.org/presentationml/2006/ole">
            <p:oleObj spid="_x0000_s17410" name="Формула" r:id="rId3" imgW="1752480" imgH="914400" progId="Equation.3">
              <p:embed/>
            </p:oleObj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285852" y="1928802"/>
          <a:ext cx="1928826" cy="714996"/>
        </p:xfrm>
        <a:graphic>
          <a:graphicData uri="http://schemas.openxmlformats.org/presentationml/2006/ole">
            <p:oleObj spid="_x0000_s17411" name="Формула" r:id="rId4" imgW="545760" imgH="203040" progId="Equation.3">
              <p:embed/>
            </p:oleObj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572000" y="2000240"/>
          <a:ext cx="1857388" cy="631151"/>
        </p:xfrm>
        <a:graphic>
          <a:graphicData uri="http://schemas.openxmlformats.org/presentationml/2006/ole">
            <p:oleObj spid="_x0000_s17412" name="Формула" r:id="rId5" imgW="520560" imgH="177480" progId="Equation.3">
              <p:embed/>
            </p:oleObj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000232" y="3000372"/>
          <a:ext cx="1571636" cy="654849"/>
        </p:xfrm>
        <a:graphic>
          <a:graphicData uri="http://schemas.openxmlformats.org/presentationml/2006/ole">
            <p:oleObj spid="_x0000_s17413" name="Формула" r:id="rId6" imgW="368280" imgH="152280" progId="Equation.3">
              <p:embed/>
            </p:oleObj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5072066" y="3000372"/>
          <a:ext cx="465989" cy="626675"/>
        </p:xfrm>
        <a:graphic>
          <a:graphicData uri="http://schemas.openxmlformats.org/presentationml/2006/ole">
            <p:oleObj spid="_x0000_s17415" name="Формула" r:id="rId7" imgW="114120" imgH="177480" progId="Equation.3">
              <p:embed/>
            </p:oleObj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428992" y="3786190"/>
          <a:ext cx="1357322" cy="707524"/>
        </p:xfrm>
        <a:graphic>
          <a:graphicData uri="http://schemas.openxmlformats.org/presentationml/2006/ole">
            <p:oleObj spid="_x0000_s17416" name="Формула" r:id="rId8" imgW="3553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u="sng" dirty="0" smtClean="0"/>
              <a:t>Доведи, що</a:t>
            </a:r>
            <a:endParaRPr lang="uk-UA" b="1" i="1" u="sng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147248" cy="3917032"/>
          </a:xfrm>
        </p:spPr>
        <p:txBody>
          <a:bodyPr/>
          <a:lstStyle/>
          <a:p>
            <a:pPr marL="0" indent="0" algn="ctr">
              <a:buNone/>
            </a:pPr>
            <a:r>
              <a:rPr lang="uk-UA" sz="4400" dirty="0"/>
              <a:t>з</a:t>
            </a:r>
            <a:r>
              <a:rPr lang="uk-UA" sz="4400" dirty="0" smtClean="0"/>
              <a:t>начення виразу </a:t>
            </a:r>
          </a:p>
          <a:p>
            <a:pPr marL="0" indent="0">
              <a:buNone/>
            </a:pPr>
            <a:endParaRPr lang="uk-UA" sz="4000" dirty="0"/>
          </a:p>
          <a:p>
            <a:pPr marL="0" indent="0">
              <a:buNone/>
            </a:pPr>
            <a:endParaRPr lang="uk-UA" sz="4000" dirty="0" smtClean="0"/>
          </a:p>
          <a:p>
            <a:pPr marL="0" indent="0" algn="ctr">
              <a:buNone/>
            </a:pPr>
            <a:endParaRPr lang="uk-UA" sz="900" dirty="0" smtClean="0"/>
          </a:p>
          <a:p>
            <a:pPr marL="0" indent="0" algn="ctr">
              <a:buNone/>
            </a:pPr>
            <a:r>
              <a:rPr lang="uk-UA" sz="4400" dirty="0" smtClean="0"/>
              <a:t>ділиться на 41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60071565"/>
              </p:ext>
            </p:extLst>
          </p:nvPr>
        </p:nvGraphicFramePr>
        <p:xfrm>
          <a:off x="1835696" y="2348879"/>
          <a:ext cx="5112568" cy="1363351"/>
        </p:xfrm>
        <a:graphic>
          <a:graphicData uri="http://schemas.openxmlformats.org/presentationml/2006/ole">
            <p:oleObj spid="_x0000_s6152" name="Формула" r:id="rId3" imgW="761760" imgH="203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19338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u="sng" dirty="0" smtClean="0"/>
              <a:t>Розв’яжи рівняння</a:t>
            </a:r>
            <a:endParaRPr lang="uk-UA" b="1" i="1" u="sng" dirty="0"/>
          </a:p>
        </p:txBody>
      </p:sp>
      <p:graphicFrame>
        <p:nvGraphicFramePr>
          <p:cNvPr id="5" name="Содержимое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202712869"/>
              </p:ext>
            </p:extLst>
          </p:nvPr>
        </p:nvGraphicFramePr>
        <p:xfrm>
          <a:off x="899592" y="1556792"/>
          <a:ext cx="7585438" cy="3575675"/>
        </p:xfrm>
        <a:graphic>
          <a:graphicData uri="http://schemas.openxmlformats.org/presentationml/2006/ole">
            <p:oleObj spid="_x0000_s5132" name="Формула" r:id="rId3" imgW="1562040" imgH="7365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86035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uk-UA" u="sng" dirty="0" smtClean="0"/>
              <a:t>Домашнє завдання</a:t>
            </a:r>
            <a:endParaRPr lang="uk-UA" u="sng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2" y="1600201"/>
            <a:ext cx="8064896" cy="3917031"/>
          </a:xfrm>
        </p:spPr>
        <p:txBody>
          <a:bodyPr/>
          <a:lstStyle/>
          <a:p>
            <a:pPr marL="0" indent="0" algn="ctr">
              <a:buNone/>
            </a:pPr>
            <a:r>
              <a:rPr lang="uk-UA" sz="4800" dirty="0" smtClean="0"/>
              <a:t>повторити:  п. 14-15,</a:t>
            </a:r>
          </a:p>
          <a:p>
            <a:pPr marL="0" indent="0" algn="ctr">
              <a:buNone/>
            </a:pPr>
            <a:r>
              <a:rPr lang="uk-UA" sz="4800" dirty="0"/>
              <a:t>в</a:t>
            </a:r>
            <a:r>
              <a:rPr lang="uk-UA" sz="4800" dirty="0" smtClean="0"/>
              <a:t>иконати письмово: </a:t>
            </a:r>
          </a:p>
          <a:p>
            <a:pPr marL="0" indent="0" algn="ctr">
              <a:buNone/>
            </a:pPr>
            <a:r>
              <a:rPr lang="uk-UA" sz="4800" dirty="0" smtClean="0"/>
              <a:t>№ 534, 537(а), 538 (</a:t>
            </a:r>
            <a:r>
              <a:rPr lang="uk-UA" sz="4800" dirty="0" err="1" smtClean="0"/>
              <a:t>а</a:t>
            </a:r>
            <a:r>
              <a:rPr lang="uk-UA" sz="4800" dirty="0" smtClean="0"/>
              <a:t>)</a:t>
            </a:r>
            <a:endParaRPr lang="uk-UA" sz="4800" dirty="0"/>
          </a:p>
        </p:txBody>
      </p:sp>
    </p:spTree>
    <p:extLst>
      <p:ext uri="{BB962C8B-B14F-4D97-AF65-F5344CB8AC3E}">
        <p14:creationId xmlns:p14="http://schemas.microsoft.com/office/powerpoint/2010/main" xmlns="" val="145592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b="1" i="1" dirty="0" smtClean="0"/>
              <a:t>Перевіряємо домашнє завдання</a:t>
            </a:r>
            <a:endParaRPr lang="uk-UA" b="1" i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8291264" cy="4929411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№533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en-US" dirty="0" smtClean="0"/>
          </a:p>
        </p:txBody>
      </p:sp>
      <p:graphicFrame>
        <p:nvGraphicFramePr>
          <p:cNvPr id="6" name="Содержимое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414019704"/>
              </p:ext>
            </p:extLst>
          </p:nvPr>
        </p:nvGraphicFramePr>
        <p:xfrm>
          <a:off x="357158" y="1785926"/>
          <a:ext cx="8623386" cy="1357322"/>
        </p:xfrm>
        <a:graphic>
          <a:graphicData uri="http://schemas.openxmlformats.org/presentationml/2006/ole">
            <p:oleObj spid="_x0000_s2086" name="Формула" r:id="rId3" imgW="2743200" imgH="4316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57148095"/>
              </p:ext>
            </p:extLst>
          </p:nvPr>
        </p:nvGraphicFramePr>
        <p:xfrm>
          <a:off x="357158" y="3428999"/>
          <a:ext cx="8501122" cy="2069535"/>
        </p:xfrm>
        <a:graphic>
          <a:graphicData uri="http://schemas.openxmlformats.org/presentationml/2006/ole">
            <p:oleObj spid="_x0000_s2087" name="Формула" r:id="rId4" imgW="2920680" imgH="711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86955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563918" y="1071546"/>
          <a:ext cx="8152342" cy="3643338"/>
        </p:xfrm>
        <a:graphic>
          <a:graphicData uri="http://schemas.openxmlformats.org/presentationml/2006/ole">
            <p:oleObj spid="_x0000_s15362" name="Формула" r:id="rId3" imgW="2158920" imgH="965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№535</a:t>
            </a:r>
            <a:endParaRPr lang="uk-UA" b="1" dirty="0"/>
          </a:p>
        </p:txBody>
      </p:sp>
      <p:graphicFrame>
        <p:nvGraphicFramePr>
          <p:cNvPr id="5" name="Содержимое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908190247"/>
              </p:ext>
            </p:extLst>
          </p:nvPr>
        </p:nvGraphicFramePr>
        <p:xfrm>
          <a:off x="214282" y="1357298"/>
          <a:ext cx="3893787" cy="3214710"/>
        </p:xfrm>
        <a:graphic>
          <a:graphicData uri="http://schemas.openxmlformats.org/presentationml/2006/ole">
            <p:oleObj spid="_x0000_s3110" name="Формула" r:id="rId3" imgW="1384200" imgH="114300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26083388"/>
              </p:ext>
            </p:extLst>
          </p:nvPr>
        </p:nvGraphicFramePr>
        <p:xfrm>
          <a:off x="4071934" y="1357298"/>
          <a:ext cx="4751949" cy="3214710"/>
        </p:xfrm>
        <a:graphic>
          <a:graphicData uri="http://schemas.openxmlformats.org/presentationml/2006/ole">
            <p:oleObj spid="_x0000_s3111" name="Формула" r:id="rId4" imgW="1688760" imgH="1143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00025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4896544"/>
          </a:xfrm>
        </p:spPr>
        <p:txBody>
          <a:bodyPr>
            <a:noAutofit/>
          </a:bodyPr>
          <a:lstStyle/>
          <a:p>
            <a:r>
              <a:rPr lang="uk-UA" sz="4000" u="sng" dirty="0" smtClean="0"/>
              <a:t>Тема уроку: </a:t>
            </a:r>
            <a:r>
              <a:rPr lang="uk-UA" sz="2800" u="sng" dirty="0" smtClean="0"/>
              <a:t/>
            </a:r>
            <a:br>
              <a:rPr lang="uk-UA" sz="2800" u="sng" dirty="0" smtClean="0"/>
            </a:br>
            <a:r>
              <a:rPr lang="uk-UA" sz="2800" u="sng" dirty="0" smtClean="0"/>
              <a:t/>
            </a:r>
            <a:br>
              <a:rPr lang="uk-UA" sz="2800" u="sng" dirty="0" smtClean="0"/>
            </a:br>
            <a:r>
              <a:rPr lang="uk-UA" sz="4800" b="1" i="1" dirty="0" smtClean="0">
                <a:latin typeface="+mn-lt"/>
              </a:rPr>
              <a:t>РОЗКЛАДАННЯ МНОГОЧЛЕНІВ </a:t>
            </a:r>
            <a:r>
              <a:rPr lang="uk-UA" sz="4800" b="1" i="1" dirty="0">
                <a:latin typeface="+mn-lt"/>
              </a:rPr>
              <a:t>НА </a:t>
            </a:r>
            <a:r>
              <a:rPr lang="uk-UA" sz="4800" b="1" i="1" dirty="0" smtClean="0">
                <a:latin typeface="+mn-lt"/>
              </a:rPr>
              <a:t>МНОЖНИКИ</a:t>
            </a:r>
            <a:r>
              <a:rPr lang="uk-UA" sz="2800" dirty="0" smtClean="0">
                <a:latin typeface="+mn-lt"/>
              </a:rPr>
              <a:t/>
            </a:r>
            <a:br>
              <a:rPr lang="uk-UA" sz="2800" dirty="0" smtClean="0">
                <a:latin typeface="+mn-lt"/>
              </a:rPr>
            </a:br>
            <a:endParaRPr lang="uk-UA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800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1080120"/>
          </a:xfrm>
        </p:spPr>
        <p:txBody>
          <a:bodyPr/>
          <a:lstStyle/>
          <a:p>
            <a:r>
              <a:rPr lang="uk-UA" b="1" i="1" u="sng" dirty="0" smtClean="0"/>
              <a:t>Математична розминка</a:t>
            </a:r>
            <a:endParaRPr lang="uk-UA" b="1" i="1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28736"/>
            <a:ext cx="7992888" cy="4304520"/>
          </a:xfrm>
        </p:spPr>
        <p:txBody>
          <a:bodyPr/>
          <a:lstStyle/>
          <a:p>
            <a:pPr marL="514350" indent="-514350" algn="l"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3600" b="1" dirty="0" smtClean="0">
                <a:solidFill>
                  <a:schemeClr val="tx1"/>
                </a:solidFill>
              </a:rPr>
              <a:t>Дайте означення многочлена. Наведіть приклади многочлена.</a:t>
            </a:r>
          </a:p>
          <a:p>
            <a:pPr marL="514350" indent="-514350" algn="l"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3600" b="1" dirty="0" smtClean="0">
                <a:solidFill>
                  <a:schemeClr val="tx1"/>
                </a:solidFill>
              </a:rPr>
              <a:t>Що означає розкласти многочлен на множники?</a:t>
            </a:r>
          </a:p>
          <a:p>
            <a:pPr marL="514350" indent="-514350" algn="l"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3600" b="1" dirty="0" smtClean="0">
                <a:solidFill>
                  <a:schemeClr val="tx1"/>
                </a:solidFill>
              </a:rPr>
              <a:t>Які способи розкладу многочлена на множники вам відомі?</a:t>
            </a:r>
            <a:endParaRPr lang="uk-U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058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/>
          </p:cNvSpPr>
          <p:nvPr/>
        </p:nvSpPr>
        <p:spPr>
          <a:xfrm>
            <a:off x="539552" y="764704"/>
            <a:ext cx="8136904" cy="5093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Wingdings" pitchFamily="2" charset="2"/>
              <a:buChar char="Ø"/>
            </a:pPr>
            <a:r>
              <a:rPr lang="uk-UA" b="1" dirty="0" smtClean="0"/>
              <a:t>Як розкласти многочлен на множники способом винесення спільного множника за дужки? Поясніть на прикладі:</a:t>
            </a:r>
          </a:p>
          <a:p>
            <a:pPr marL="0" indent="0" algn="ctr">
              <a:buNone/>
            </a:pPr>
            <a:endParaRPr lang="uk-UA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uk-UA" b="1" dirty="0" smtClean="0"/>
              <a:t>Як розкласти многочлен на множники способом групування? Поясніть на прикладі:</a:t>
            </a:r>
          </a:p>
          <a:p>
            <a:pPr marL="0" indent="0" algn="ctr">
              <a:buNone/>
            </a:pPr>
            <a:endParaRPr lang="uk-UA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76040009"/>
              </p:ext>
            </p:extLst>
          </p:nvPr>
        </p:nvGraphicFramePr>
        <p:xfrm>
          <a:off x="3214678" y="2308551"/>
          <a:ext cx="3143272" cy="986123"/>
        </p:xfrm>
        <a:graphic>
          <a:graphicData uri="http://schemas.openxmlformats.org/presentationml/2006/ole">
            <p:oleObj spid="_x0000_s1053" name="Формула" r:id="rId3" imgW="647640" imgH="2030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13520674"/>
              </p:ext>
            </p:extLst>
          </p:nvPr>
        </p:nvGraphicFramePr>
        <p:xfrm>
          <a:off x="3143240" y="4572007"/>
          <a:ext cx="5852814" cy="963993"/>
        </p:xfrm>
        <a:graphic>
          <a:graphicData uri="http://schemas.openxmlformats.org/presentationml/2006/ole">
            <p:oleObj spid="_x0000_s1054" name="Формула" r:id="rId4" imgW="1079280" imgH="177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41938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uk-UA" b="1" i="1" u="sng" dirty="0" smtClean="0"/>
              <a:t>Встанови відповідність</a:t>
            </a:r>
            <a:endParaRPr lang="uk-UA" b="1" i="1" u="sng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57158" y="1071546"/>
            <a:ext cx="4038600" cy="4525963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uk-UA" sz="3200" b="1" i="1" dirty="0" smtClean="0">
                <a:latin typeface="Arial" pitchFamily="34" charset="0"/>
                <a:ea typeface="Times New Roman"/>
                <a:cs typeface="Arial" pitchFamily="34" charset="0"/>
              </a:rPr>
              <a:t>3a²-6a³=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uk-UA" sz="3200" b="1" i="1" dirty="0" smtClean="0">
                <a:latin typeface="Arial" pitchFamily="34" charset="0"/>
                <a:ea typeface="Times New Roman"/>
                <a:cs typeface="Arial" pitchFamily="34" charset="0"/>
              </a:rPr>
              <a:t>12a²-6a³=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uk-UA" sz="3200" b="1" i="1" dirty="0">
                <a:latin typeface="Arial" pitchFamily="34" charset="0"/>
                <a:ea typeface="Times New Roman"/>
                <a:cs typeface="Arial" pitchFamily="34" charset="0"/>
              </a:rPr>
              <a:t>15x³-5x²</a:t>
            </a:r>
            <a:r>
              <a:rPr lang="uk-UA" sz="3200" b="1" i="1" dirty="0" smtClean="0">
                <a:latin typeface="Arial" pitchFamily="34" charset="0"/>
                <a:ea typeface="Times New Roman"/>
                <a:cs typeface="Arial" pitchFamily="34" charset="0"/>
              </a:rPr>
              <a:t>=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uk-UA" sz="3200" b="1" i="1" dirty="0" err="1">
                <a:latin typeface="Arial" pitchFamily="34" charset="0"/>
                <a:cs typeface="Arial" pitchFamily="34" charset="0"/>
              </a:rPr>
              <a:t>m²n³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 - 3mn²=</a:t>
            </a:r>
            <a:endParaRPr lang="uk-UA" sz="3200" b="1" i="1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c²(c-9)-c(c-9)=</a:t>
            </a:r>
            <a:endParaRPr lang="uk-UA" sz="3200" b="1" i="1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a(4a-7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)+2(</a:t>
            </a:r>
            <a:r>
              <a:rPr lang="uk-UA" sz="3200" b="1" i="1" dirty="0" err="1">
                <a:latin typeface="Arial" pitchFamily="34" charset="0"/>
                <a:cs typeface="Arial" pitchFamily="34" charset="0"/>
              </a:rPr>
              <a:t>4a-7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)=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uk-UA" sz="32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857884" y="1142984"/>
            <a:ext cx="2990136" cy="4587992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uk-UA" sz="3200" b="1" i="1" dirty="0" err="1" smtClean="0">
                <a:latin typeface="Arial" pitchFamily="34" charset="0"/>
                <a:cs typeface="Arial" pitchFamily="34" charset="0"/>
              </a:rPr>
              <a:t>mn²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(m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-3)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c(c-9)(c-1)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6a²(2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- a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uk-UA" sz="3200" b="1" i="1" dirty="0">
                <a:latin typeface="Arial" pitchFamily="34" charset="0"/>
                <a:cs typeface="Arial" pitchFamily="34" charset="0"/>
              </a:rPr>
              <a:t>(4a-7) (a+2)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uk-UA" sz="3200" b="1" i="1" dirty="0">
                <a:latin typeface="Arial" pitchFamily="34" charset="0"/>
                <a:ea typeface="Times New Roman"/>
                <a:cs typeface="Arial" pitchFamily="34" charset="0"/>
              </a:rPr>
              <a:t>3a²(1-2a</a:t>
            </a:r>
            <a:r>
              <a:rPr lang="uk-UA" sz="3200" b="1" i="1" dirty="0" smtClean="0">
                <a:latin typeface="Arial" pitchFamily="34" charset="0"/>
                <a:ea typeface="Times New Roman"/>
                <a:cs typeface="Arial" pitchFamily="34" charset="0"/>
              </a:rPr>
              <a:t>)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uk-UA" sz="3200" b="1" i="1" dirty="0">
                <a:latin typeface="Arial" pitchFamily="34" charset="0"/>
                <a:cs typeface="Arial" pitchFamily="34" charset="0"/>
              </a:rPr>
              <a:t>5x²(3x-1)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16200000" flipH="1">
            <a:off x="2464579" y="1607331"/>
            <a:ext cx="3429024" cy="3214710"/>
          </a:xfrm>
          <a:prstGeom prst="straightConnector1">
            <a:avLst/>
          </a:prstGeom>
          <a:ln w="41275">
            <a:solidFill>
              <a:srgbClr val="FF0000"/>
            </a:solidFill>
            <a:headEnd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786050" y="2357430"/>
            <a:ext cx="3000396" cy="928694"/>
          </a:xfrm>
          <a:prstGeom prst="straightConnector1">
            <a:avLst/>
          </a:prstGeom>
          <a:ln w="41275">
            <a:solidFill>
              <a:srgbClr val="FF0000"/>
            </a:solidFill>
            <a:headEnd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786050" y="3143248"/>
            <a:ext cx="3000396" cy="2643206"/>
          </a:xfrm>
          <a:prstGeom prst="straightConnector1">
            <a:avLst/>
          </a:prstGeom>
          <a:ln w="41275">
            <a:solidFill>
              <a:srgbClr val="FF0000"/>
            </a:solidFill>
            <a:headEnd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3500430" y="1643050"/>
            <a:ext cx="2377974" cy="2357454"/>
          </a:xfrm>
          <a:prstGeom prst="straightConnector1">
            <a:avLst/>
          </a:prstGeom>
          <a:ln w="41275">
            <a:solidFill>
              <a:srgbClr val="FF0000"/>
            </a:solidFill>
            <a:headEnd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 flipH="1" flipV="1">
            <a:off x="3598752" y="2687736"/>
            <a:ext cx="2303686" cy="2071702"/>
          </a:xfrm>
          <a:prstGeom prst="straightConnector1">
            <a:avLst/>
          </a:prstGeom>
          <a:ln w="41275">
            <a:solidFill>
              <a:srgbClr val="FF0000"/>
            </a:solidFill>
            <a:headEnd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4071934" y="4143380"/>
            <a:ext cx="1714512" cy="1557216"/>
          </a:xfrm>
          <a:prstGeom prst="straightConnector1">
            <a:avLst/>
          </a:prstGeom>
          <a:ln w="41275">
            <a:solidFill>
              <a:srgbClr val="FF0000"/>
            </a:solidFill>
            <a:headEnd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3886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uk-UA" b="1" i="1" u="sng" dirty="0" smtClean="0"/>
              <a:t>Віднови записи</a:t>
            </a:r>
            <a:endParaRPr lang="uk-UA" b="1" i="1" u="sng" dirty="0"/>
          </a:p>
        </p:txBody>
      </p:sp>
      <p:graphicFrame>
        <p:nvGraphicFramePr>
          <p:cNvPr id="5" name="Содержимое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2799111280"/>
              </p:ext>
            </p:extLst>
          </p:nvPr>
        </p:nvGraphicFramePr>
        <p:xfrm>
          <a:off x="714348" y="1357298"/>
          <a:ext cx="7333643" cy="1000132"/>
        </p:xfrm>
        <a:graphic>
          <a:graphicData uri="http://schemas.openxmlformats.org/presentationml/2006/ole">
            <p:oleObj spid="_x0000_s4260" name="Формула" r:id="rId3" imgW="1676160" imgH="22860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33789918"/>
              </p:ext>
            </p:extLst>
          </p:nvPr>
        </p:nvGraphicFramePr>
        <p:xfrm>
          <a:off x="6000760" y="1428736"/>
          <a:ext cx="1763599" cy="851392"/>
        </p:xfrm>
        <a:graphic>
          <a:graphicData uri="http://schemas.openxmlformats.org/presentationml/2006/ole">
            <p:oleObj spid="_x0000_s4261" name="Формула" r:id="rId4" imgW="368280" imgH="17748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27825175"/>
              </p:ext>
            </p:extLst>
          </p:nvPr>
        </p:nvGraphicFramePr>
        <p:xfrm>
          <a:off x="928663" y="3000372"/>
          <a:ext cx="7143799" cy="2243305"/>
        </p:xfrm>
        <a:graphic>
          <a:graphicData uri="http://schemas.openxmlformats.org/presentationml/2006/ole">
            <p:oleObj spid="_x0000_s4262" name="Формула" r:id="rId5" imgW="1536480" imgH="48240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43795269"/>
              </p:ext>
            </p:extLst>
          </p:nvPr>
        </p:nvGraphicFramePr>
        <p:xfrm>
          <a:off x="1571604" y="4250538"/>
          <a:ext cx="1000132" cy="875116"/>
        </p:xfrm>
        <a:graphic>
          <a:graphicData uri="http://schemas.openxmlformats.org/presentationml/2006/ole">
            <p:oleObj spid="_x0000_s4263" name="Формула" r:id="rId6" imgW="203040" imgH="177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83424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Математика6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Презентация7</Template>
  <TotalTime>496</TotalTime>
  <Words>140</Words>
  <Application>Microsoft Office PowerPoint</Application>
  <PresentationFormat>Экран (4:3)</PresentationFormat>
  <Paragraphs>42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Математика6</vt:lpstr>
      <vt:lpstr>Формула</vt:lpstr>
      <vt:lpstr>Microsoft Equation 3.0</vt:lpstr>
      <vt:lpstr>Алгебра 7 клас</vt:lpstr>
      <vt:lpstr>Перевіряємо домашнє завдання</vt:lpstr>
      <vt:lpstr>Слайд 3</vt:lpstr>
      <vt:lpstr>№535</vt:lpstr>
      <vt:lpstr>Тема уроку:   РОЗКЛАДАННЯ МНОГОЧЛЕНІВ НА МНОЖНИКИ </vt:lpstr>
      <vt:lpstr>Математична розминка</vt:lpstr>
      <vt:lpstr>Слайд 7</vt:lpstr>
      <vt:lpstr>Встанови відповідність</vt:lpstr>
      <vt:lpstr>Віднови записи</vt:lpstr>
      <vt:lpstr>Слайд 10</vt:lpstr>
      <vt:lpstr>Слайд 11</vt:lpstr>
      <vt:lpstr>Доведи, що</vt:lpstr>
      <vt:lpstr>Розв’яжи рівняння</vt:lpstr>
      <vt:lpstr>Домашнє завдання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server</cp:lastModifiedBy>
  <cp:revision>38</cp:revision>
  <dcterms:created xsi:type="dcterms:W3CDTF">2015-12-05T18:59:42Z</dcterms:created>
  <dcterms:modified xsi:type="dcterms:W3CDTF">2015-12-10T16:10:13Z</dcterms:modified>
</cp:coreProperties>
</file>